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42" r:id="rId2"/>
    <p:sldId id="325" r:id="rId3"/>
    <p:sldId id="395" r:id="rId4"/>
    <p:sldId id="321" r:id="rId5"/>
    <p:sldId id="369" r:id="rId6"/>
    <p:sldId id="292" r:id="rId7"/>
    <p:sldId id="322" r:id="rId8"/>
    <p:sldId id="341" r:id="rId9"/>
    <p:sldId id="370" r:id="rId10"/>
    <p:sldId id="427" r:id="rId11"/>
    <p:sldId id="430" r:id="rId12"/>
    <p:sldId id="444" r:id="rId13"/>
    <p:sldId id="446" r:id="rId14"/>
    <p:sldId id="445" r:id="rId15"/>
    <p:sldId id="447" r:id="rId16"/>
    <p:sldId id="450" r:id="rId17"/>
    <p:sldId id="451" r:id="rId18"/>
    <p:sldId id="453" r:id="rId19"/>
    <p:sldId id="452" r:id="rId20"/>
  </p:sldIdLst>
  <p:sldSz cx="9144000" cy="5143500" type="screen16x9"/>
  <p:notesSz cx="6858000" cy="9144000"/>
  <p:embeddedFontLst>
    <p:embeddedFont>
      <p:font typeface="方正正黑简体" panose="02010600030101010101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微软雅黑" panose="020B0503020204020204" pitchFamily="34" charset="-122"/>
      <p:regular r:id="rId28"/>
      <p:bold r:id="rId29"/>
    </p:embeddedFont>
  </p:embeddedFontLst>
  <p:defaultTextStyle>
    <a:defPPr>
      <a:defRPr lang="zh-CN"/>
    </a:defPPr>
    <a:lvl1pPr marL="0" lvl="0" indent="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1pPr>
    <a:lvl2pPr marL="342900" lvl="1" indent="1143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2pPr>
    <a:lvl3pPr marL="685800" lvl="2" indent="2286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3pPr>
    <a:lvl4pPr marL="1028700" lvl="3" indent="3429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4pPr>
    <a:lvl5pPr marL="1371600" lvl="4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5pPr>
    <a:lvl6pPr marL="2286000" lvl="5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6pPr>
    <a:lvl7pPr marL="2743200" lvl="6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7pPr>
    <a:lvl8pPr marL="3200400" lvl="7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8pPr>
    <a:lvl9pPr marL="3657600" lvl="8" indent="457200" algn="l" defTabSz="6858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162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89223" autoAdjust="0"/>
  </p:normalViewPr>
  <p:slideViewPr>
    <p:cSldViewPr snapToGrid="0" showGuides="1">
      <p:cViewPr varScale="1">
        <p:scale>
          <a:sx n="101" d="100"/>
          <a:sy n="101" d="100"/>
        </p:scale>
        <p:origin x="826" y="77"/>
      </p:cViewPr>
      <p:guideLst>
        <p:guide orient="horz" pos="16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5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2020-04-27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itchFamily="2" charset="-122"/>
                <a:cs typeface="+mn-ea"/>
              </a:rPr>
              <a:t>‹#›</a:t>
            </a:fld>
            <a:endParaRPr lang="zh-CN" altLang="en-US" sz="1200" strike="noStrike" noProof="1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" altLang="en-US" dirty="0"/>
              <a:t>大家好，我叫杨新航，</a:t>
            </a:r>
            <a:endParaRPr lang="en-US" altLang="en-US" dirty="0"/>
          </a:p>
          <a:p>
            <a:pPr lvl="0" eaLnBrk="1" hangingPunct="1">
              <a:spcBef>
                <a:spcPct val="0"/>
              </a:spcBef>
            </a:pPr>
            <a:r>
              <a:rPr lang="en-US" altLang="en-US" dirty="0" err="1"/>
              <a:t>题目：基于可调焦光学</a:t>
            </a:r>
            <a:r>
              <a:rPr lang="zh-CN" altLang="en-US" dirty="0"/>
              <a:t>镜头</a:t>
            </a:r>
            <a:r>
              <a:rPr lang="en-US" altLang="en-US" dirty="0" err="1"/>
              <a:t>的拥有变焦遮挡能力的光学透视增强现实系统</a:t>
            </a:r>
            <a:endParaRPr lang="en-US" altLang="en-US" dirty="0"/>
          </a:p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是</a:t>
            </a:r>
            <a:r>
              <a:rPr lang="en-US" altLang="zh-CN" dirty="0" err="1"/>
              <a:t>ieee</a:t>
            </a:r>
            <a:r>
              <a:rPr lang="en-US" altLang="zh-CN" dirty="0"/>
              <a:t> </a:t>
            </a:r>
            <a:r>
              <a:rPr lang="zh-CN" altLang="en-US" dirty="0"/>
              <a:t>。。。的论文</a:t>
            </a:r>
            <a:endParaRPr lang="en-US" altLang="en-US" dirty="0"/>
          </a:p>
          <a:p>
            <a:pPr lvl="0" eaLnBrk="1" hangingPunct="1">
              <a:spcBef>
                <a:spcPct val="0"/>
              </a:spcBef>
            </a:pPr>
            <a:endParaRPr lang="en-US" altLang="en-US" dirty="0"/>
          </a:p>
          <a:p>
            <a:pPr lvl="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331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10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96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11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9103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42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12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83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13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343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83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14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83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15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968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83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16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243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83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17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1141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83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18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5055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583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19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585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接下来</a:t>
            </a:r>
            <a:r>
              <a:rPr lang="" altLang="zh-CN" dirty="0"/>
              <a:t>由我来</a:t>
            </a:r>
            <a:r>
              <a:rPr lang="zh-CN" altLang="en-US" dirty="0"/>
              <a:t>介绍</a:t>
            </a:r>
            <a:r>
              <a:rPr lang="" altLang="zh-CN" dirty="0"/>
              <a:t>第一部分问题描述和第二部分解决方法</a:t>
            </a:r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2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" altLang="zh-CN" dirty="0"/>
              <a:t>下面是第一部分，问题描述</a:t>
            </a:r>
          </a:p>
        </p:txBody>
      </p:sp>
      <p:sp>
        <p:nvSpPr>
          <p:cNvPr id="174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3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1945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4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945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5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1506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" altLang="en-US" dirty="0"/>
              <a:t>该论文的</a:t>
            </a:r>
            <a:r>
              <a:rPr lang="zh-CN" altLang="en-US" dirty="0"/>
              <a:t>解决</a:t>
            </a:r>
            <a:r>
              <a:rPr lang="" altLang="en-US" dirty="0"/>
              <a:t>思路是这样的</a:t>
            </a:r>
            <a:endParaRPr lang="en-US" altLang="id-ID" dirty="0"/>
          </a:p>
          <a:p>
            <a:pPr lvl="0" eaLnBrk="1" hangingPunct="1">
              <a:spcBef>
                <a:spcPct val="0"/>
              </a:spcBef>
            </a:pPr>
            <a:r>
              <a:rPr lang="en-US" altLang="id-ID" dirty="0" err="1"/>
              <a:t>创新点</a:t>
            </a:r>
            <a:r>
              <a:rPr lang="en-US" altLang="id-ID" dirty="0"/>
              <a:t>：</a:t>
            </a:r>
          </a:p>
          <a:p>
            <a:pPr lvl="0" eaLnBrk="1" hangingPunct="1">
              <a:spcBef>
                <a:spcPct val="0"/>
              </a:spcBef>
            </a:pPr>
            <a:r>
              <a:rPr lang="en-US" altLang="id-ID" dirty="0"/>
              <a:t>1、Fixed-focus Occlusion：庞大的光学系统，一定距离上的硬边遮挡</a:t>
            </a:r>
          </a:p>
        </p:txBody>
      </p:sp>
      <p:sp>
        <p:nvSpPr>
          <p:cNvPr id="2150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>
                <a:latin typeface="Calibri" panose="020F0502020204030204" pitchFamily="34" charset="0"/>
                <a:ea typeface="宋体" pitchFamily="2" charset="-122"/>
              </a:rPr>
              <a:t>6</a:t>
            </a:fld>
            <a:endParaRPr lang="en-US" altLang="zh-CN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2355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根据上面的思路，得到光学器件</a:t>
            </a:r>
            <a:r>
              <a:rPr lang="en-US" altLang="zh-CN" dirty="0" err="1"/>
              <a:t>设计要求</a:t>
            </a:r>
            <a:r>
              <a:rPr lang="zh-CN" altLang="en-US" dirty="0"/>
              <a:t>，第一，</a:t>
            </a: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所以本文设计了如图中四块镜片</a:t>
            </a:r>
            <a:r>
              <a:rPr lang="en-US" altLang="zh-CN" dirty="0"/>
              <a:t>L1,L2,L3,L4</a:t>
            </a:r>
            <a:r>
              <a:rPr lang="zh-CN" altLang="en-US" dirty="0"/>
              <a:t>组成的调焦系统</a:t>
            </a: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光线从物体上射出，第一个镜片让真实环境光线反向，物体变反，2,3再反向物体变正，最后一块最终将正向显示的物体放置在正确距离</a:t>
            </a:r>
            <a:r>
              <a:rPr lang="zh-CN" altLang="en-US" dirty="0"/>
              <a:t>。</a:t>
            </a: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而调制器生成的遮罩最终显示在红线上</a:t>
            </a: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四块镜片带来</a:t>
            </a:r>
            <a:r>
              <a:rPr lang="en-US" altLang="zh-CN" dirty="0"/>
              <a:t>8</a:t>
            </a:r>
            <a:r>
              <a:rPr lang="zh-CN" altLang="en-US" dirty="0"/>
              <a:t>个 </a:t>
            </a:r>
            <a:r>
              <a:rPr lang="en-US" altLang="zh-CN" dirty="0" err="1"/>
              <a:t>参数</a:t>
            </a:r>
            <a:r>
              <a:rPr lang="zh-CN" altLang="en-US" dirty="0"/>
              <a:t>，看</a:t>
            </a:r>
            <a:r>
              <a:rPr lang="en-US" altLang="zh-CN" dirty="0"/>
              <a:t>ppt</a:t>
            </a:r>
            <a:r>
              <a:rPr lang="zh-CN" altLang="en-US" dirty="0"/>
              <a:t>，</a:t>
            </a:r>
            <a:r>
              <a:rPr lang="zh-CN" altLang="en-US" dirty="0">
                <a:sym typeface="+mn-ea"/>
              </a:rPr>
              <a:t>如何确定这八个参数是设计的重点。</a:t>
            </a:r>
            <a:endParaRPr lang="en-US" altLang="zh-CN" dirty="0">
              <a:sym typeface="+mn-ea"/>
            </a:endParaRPr>
          </a:p>
        </p:txBody>
      </p:sp>
      <p:sp>
        <p:nvSpPr>
          <p:cNvPr id="2355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7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560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dirty="0"/>
              <a:t>为了</a:t>
            </a:r>
            <a:r>
              <a:rPr kumimoji="0" lang="zh-CN" altLang="en-US" sz="1200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减小真实物体的显示畸变，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减小</a:t>
            </a:r>
            <a:r>
              <a:rPr kumimoji="0" lang="zh-CN" altLang="en-US" sz="1200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遮罩和虚拟物体显示位置的误差</a:t>
            </a:r>
            <a:r>
              <a:rPr lang="zh-CN" altLang="en-US" dirty="0"/>
              <a:t>，首先使用优化方法，得出一个关于上述八个光学参数的误差函数，就是</a:t>
            </a:r>
            <a:r>
              <a:rPr lang="en-US" altLang="zh-CN" dirty="0"/>
              <a:t>1</a:t>
            </a:r>
            <a:r>
              <a:rPr lang="zh-CN" altLang="en-US" dirty="0"/>
              <a:t>式。</a:t>
            </a:r>
            <a:r>
              <a:rPr lang="en-US" altLang="zh-CN" dirty="0"/>
              <a:t>din </a:t>
            </a:r>
            <a:r>
              <a:rPr lang="zh-CN" altLang="en-US" dirty="0"/>
              <a:t>看</a:t>
            </a:r>
            <a:r>
              <a:rPr lang="en-US" altLang="zh-CN" dirty="0"/>
              <a:t>ppt</a:t>
            </a:r>
          </a:p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通过最小化误差方程，得到：。。。。</a:t>
            </a:r>
          </a:p>
        </p:txBody>
      </p:sp>
      <p:sp>
        <p:nvSpPr>
          <p:cNvPr id="256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8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560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得到上面的结论后，为了进一步得到具体参数值，特别是两个可调焦镜片的实时焦距值，而上面的优化方法不实时，所以得用解析法。通过光线传播矩阵方程引入三个新的约束，</a:t>
            </a:r>
            <a:r>
              <a:rPr lang="en-US" altLang="zh-CN" dirty="0"/>
              <a:t>I</a:t>
            </a:r>
            <a:r>
              <a:rPr lang="zh-CN" altLang="en-US" dirty="0"/>
              <a:t>是单位矩阵，右边是</a:t>
            </a:r>
            <a:r>
              <a:rPr lang="en-US" altLang="zh-CN" dirty="0"/>
              <a:t>4</a:t>
            </a:r>
            <a:r>
              <a:rPr lang="zh-CN" altLang="en-US" dirty="0"/>
              <a:t>个镜片加上镜片间的距离对光线传播的影响，这个式子说明，光线通过</a:t>
            </a:r>
            <a:r>
              <a:rPr lang="en-US" altLang="zh-CN" dirty="0"/>
              <a:t>4</a:t>
            </a:r>
            <a:r>
              <a:rPr lang="zh-CN" altLang="en-US" dirty="0"/>
              <a:t>个镜片后就像没有镜片一样，所以等于单位矩阵。再通过高斯透镜方程对第一块镜片</a:t>
            </a:r>
            <a:r>
              <a:rPr lang="en-US" altLang="zh-CN" dirty="0"/>
              <a:t>L1</a:t>
            </a:r>
            <a:r>
              <a:rPr lang="zh-CN" altLang="en-US" dirty="0"/>
              <a:t>的焦距、光调制器到</a:t>
            </a:r>
            <a:r>
              <a:rPr lang="en-US" altLang="zh-CN" dirty="0"/>
              <a:t>L1</a:t>
            </a:r>
            <a:r>
              <a:rPr lang="zh-CN" altLang="en-US" dirty="0"/>
              <a:t>距离、真实显示的遮罩距离，列出</a:t>
            </a:r>
            <a:r>
              <a:rPr lang="en-US" altLang="zh-CN" dirty="0"/>
              <a:t>2</a:t>
            </a:r>
            <a:r>
              <a:rPr lang="zh-CN" altLang="en-US" dirty="0"/>
              <a:t>式，这样又引入</a:t>
            </a:r>
            <a:r>
              <a:rPr lang="en-US" altLang="zh-CN" dirty="0"/>
              <a:t>1</a:t>
            </a:r>
            <a:r>
              <a:rPr lang="zh-CN" altLang="en-US" dirty="0"/>
              <a:t>个约束</a:t>
            </a:r>
          </a:p>
        </p:txBody>
      </p:sp>
      <p:sp>
        <p:nvSpPr>
          <p:cNvPr id="256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itchFamily="2" charset="-122"/>
              </a:rPr>
              <a:t>9</a:t>
            </a:fld>
            <a:endParaRPr lang="zh-CN" altLang="en-US" sz="1200" dirty="0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5588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87" y="99972"/>
            <a:ext cx="2070277" cy="3936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1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500">
                <a:ea typeface="微软雅黑" panose="020B0503020204020204" pitchFamily="34" charset="-122"/>
              </a:defRPr>
            </a:lvl4pPr>
            <a:lvl5pPr>
              <a:defRPr sz="1500">
                <a:ea typeface="微软雅黑" panose="020B0503020204020204" pitchFamily="34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ea typeface="微软雅黑" panose="020B0503020204020204" pitchFamily="34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单击图标添加图片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方正正黑简体" panose="02000000000000000000" pitchFamily="2" charset="-122"/>
                <a:ea typeface="微软雅黑" panose="020B0503020204020204" pitchFamily="34" charset="-122"/>
                <a:cs typeface="+mn-ea"/>
              </a:rPr>
              <a:t>‹#›</a:t>
            </a:fld>
            <a:endParaRPr lang="zh-CN" altLang="en-US" strike="noStrike" noProof="1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8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8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文本框 213"/>
          <p:cNvSpPr txBox="1"/>
          <p:nvPr/>
        </p:nvSpPr>
        <p:spPr>
          <a:xfrm>
            <a:off x="510540" y="1634432"/>
            <a:ext cx="802132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Arial" panose="02080604020202020204" pitchFamily="34" charset="0"/>
                <a:ea typeface="方正正纤黑简体" panose="02000000000000000000" pitchFamily="2" charset="-122"/>
                <a:cs typeface="Arial" panose="02080604020202020204" pitchFamily="34" charset="0"/>
              </a:rPr>
              <a:t>Maya</a:t>
            </a:r>
            <a:r>
              <a:rPr lang="zh-CN" altLang="en-US" sz="1800" b="1" dirty="0">
                <a:solidFill>
                  <a:schemeClr val="bg1"/>
                </a:solidFill>
                <a:latin typeface="Arial" panose="02080604020202020204" pitchFamily="34" charset="0"/>
                <a:ea typeface="方正正纤黑简体" panose="02000000000000000000" pitchFamily="2" charset="-122"/>
                <a:cs typeface="Arial" panose="02080604020202020204" pitchFamily="34" charset="0"/>
              </a:rPr>
              <a:t>小狗模型及动画制作</a:t>
            </a:r>
          </a:p>
        </p:txBody>
      </p:sp>
      <p:sp>
        <p:nvSpPr>
          <p:cNvPr id="216" name="文本框 215"/>
          <p:cNvSpPr txBox="1"/>
          <p:nvPr/>
        </p:nvSpPr>
        <p:spPr>
          <a:xfrm>
            <a:off x="3386931" y="3344676"/>
            <a:ext cx="2370138" cy="2990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35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答辩学生：</a:t>
            </a:r>
            <a:r>
              <a:rPr kumimoji="0" lang="en-US" altLang="zh-CN" sz="135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杨新航</a:t>
            </a:r>
          </a:p>
        </p:txBody>
      </p:sp>
      <p:sp>
        <p:nvSpPr>
          <p:cNvPr id="218" name="矩形 217"/>
          <p:cNvSpPr/>
          <p:nvPr/>
        </p:nvSpPr>
        <p:spPr>
          <a:xfrm>
            <a:off x="2727325" y="2787650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3624263" y="2787650"/>
            <a:ext cx="896938" cy="82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521200" y="2792413"/>
            <a:ext cx="896938" cy="825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5418138" y="2794000"/>
            <a:ext cx="896938" cy="84138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43" y="527814"/>
            <a:ext cx="3606349" cy="68571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86931" y="3719167"/>
            <a:ext cx="2370138" cy="3000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35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学号 ：</a:t>
            </a:r>
            <a:r>
              <a:rPr lang="en-US" altLang="zh-CN" sz="1350" dirty="0">
                <a:solidFill>
                  <a:schemeClr val="bg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zy1906825</a:t>
            </a:r>
            <a:endParaRPr kumimoji="0" lang="en-US" altLang="zh-CN" sz="1350" kern="1200" cap="none" spc="0" normalizeH="0" baseline="0" noProof="0" dirty="0">
              <a:solidFill>
                <a:schemeClr val="bg1"/>
              </a:solidFill>
              <a:latin typeface="Arial" panose="02080604020202020204" pitchFamily="34" charset="0"/>
              <a:ea typeface="+mn-ea"/>
              <a:cs typeface="Arial" panose="02080604020202020204" pitchFamily="34" charset="0"/>
            </a:endParaRPr>
          </a:p>
        </p:txBody>
      </p:sp>
    </p:spTree>
  </p:cSld>
  <p:clrMapOvr>
    <a:masterClrMapping/>
  </p:clrMapOvr>
  <p:transition spd="med" advClick="0" advTm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1" name="图片 5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文本框 60"/>
          <p:cNvSpPr txBox="1"/>
          <p:nvPr/>
        </p:nvSpPr>
        <p:spPr>
          <a:xfrm>
            <a:off x="411162" y="365125"/>
            <a:ext cx="6737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数字键</a:t>
            </a:r>
            <a:r>
              <a:rPr lang="en-US" altLang="zh-CN" sz="16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3</a:t>
            </a:r>
            <a:r>
              <a:rPr lang="zh-CN" altLang="en-US" sz="16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，切换到平滑状态，由于是卡通狗，最终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效果不好，所以用下载的狗做动画。</a:t>
            </a:r>
            <a:endParaRPr kumimoji="0" lang="zh-CN" altLang="en-US" sz="16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E56145B-D406-4F2F-BBE2-623B7261D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50" y="1166812"/>
            <a:ext cx="3543300" cy="280987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8674" name="图片 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368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800" kern="1200" cap="none" spc="0" normalizeH="0" baseline="0" noProof="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  <a:cs typeface="+mn-cs"/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867025" y="2019300"/>
            <a:ext cx="4348163" cy="938532"/>
            <a:chOff x="2866757" y="2019402"/>
            <a:chExt cx="4348365" cy="938350"/>
          </a:xfrm>
        </p:grpSpPr>
        <p:sp>
          <p:nvSpPr>
            <p:cNvPr id="28678" name="文本框 12"/>
            <p:cNvSpPr txBox="1"/>
            <p:nvPr/>
          </p:nvSpPr>
          <p:spPr>
            <a:xfrm>
              <a:off x="2866757" y="2251134"/>
              <a:ext cx="4348365" cy="7066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动画制作</a:t>
              </a:r>
              <a:endParaRPr lang="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79" name="文本框 14"/>
            <p:cNvSpPr txBox="1"/>
            <p:nvPr/>
          </p:nvSpPr>
          <p:spPr>
            <a:xfrm>
              <a:off x="3229671" y="2019402"/>
              <a:ext cx="1331264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two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2109756" y="2227170"/>
              <a:ext cx="750481" cy="614894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85145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125" y="296863"/>
            <a:ext cx="1719263" cy="725706"/>
            <a:chOff x="184527" y="297451"/>
            <a:chExt cx="1363137" cy="723799"/>
          </a:xfrm>
        </p:grpSpPr>
        <p:pic>
          <p:nvPicPr>
            <p:cNvPr id="53250" name="图片 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64463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685800" rtl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800" kern="1200" cap="none" spc="0" normalizeH="0" baseline="0" noProof="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微软雅黑" panose="020B0503020204020204" pitchFamily="34" charset="-122"/>
                  <a:cs typeface="+mn-cs"/>
                </a:rPr>
                <a:t>骨骼绑定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990" y="745533"/>
              <a:ext cx="86326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1AC903-5BFA-4001-9B92-852573879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86" y="1316370"/>
            <a:ext cx="4161257" cy="308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87BA15-6CF5-4AF5-B15F-A5F81A70D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018" y="1316370"/>
            <a:ext cx="4161258" cy="3081004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30212" y="358775"/>
            <a:ext cx="85915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制作骨骼，给每只腿</a:t>
            </a: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创建两个单链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ik</a:t>
            </a: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和一个旋转平面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ik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给每只脚都画一个椭圆作为控制器，新建属性，添加受驱动关键帧，让每只脚的控制器可以控制各自腿的三个</a:t>
            </a:r>
            <a:r>
              <a:rPr lang="en-US" altLang="zh-CN" sz="18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ik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zh-CN" altLang="en-US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B4FEBA-51B6-4F6D-B3B9-1B2DB8C8F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673" y="1278256"/>
            <a:ext cx="5806822" cy="38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55770"/>
      </p:ext>
    </p:extLst>
  </p:cSld>
  <p:clrMapOvr>
    <a:masterClrMapping/>
  </p:clrMapOvr>
  <p:transition spd="slow" advClick="0" advTm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30212" y="358775"/>
            <a:ext cx="223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绑定蒙皮</a:t>
            </a:r>
            <a:endParaRPr kumimoji="0" lang="zh-CN" altLang="en-US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6FF399-B642-4D62-9494-817E78B41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937" y="1047750"/>
            <a:ext cx="4048125" cy="3048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30212" y="358775"/>
            <a:ext cx="63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调整顶点的权重，将肚皮和头、尾巴关于四足的权重调为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E132F3-2EB8-432F-8426-FF0FD7326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138" y="757851"/>
            <a:ext cx="6618414" cy="43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43919"/>
      </p:ext>
    </p:extLst>
  </p:cSld>
  <p:clrMapOvr>
    <a:masterClrMapping/>
  </p:clrMapOvr>
  <p:transition spd="slow" advClick="0" advTm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30212" y="358775"/>
            <a:ext cx="697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新建角色集，进入动画界面，每隔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帧调整模型，创建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</a:t>
            </a: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个关键帧</a:t>
            </a:r>
            <a:endParaRPr kumimoji="0" lang="zh-CN" altLang="en-US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1D65DC-159C-4783-A25B-68E4F7FCA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801" y="965133"/>
            <a:ext cx="4722932" cy="36623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4FD66A-62CB-4B21-963D-C6C04C3DC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" y="1760787"/>
            <a:ext cx="4077495" cy="13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17372"/>
      </p:ext>
    </p:extLst>
  </p:cSld>
  <p:clrMapOvr>
    <a:masterClrMapping/>
  </p:clrMapOvr>
  <p:transition spd="slow" advClick="0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图片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30212" y="358775"/>
            <a:ext cx="574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最终效果</a:t>
            </a:r>
            <a:endParaRPr kumimoji="0" lang="zh-CN" altLang="en-US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pic>
        <p:nvPicPr>
          <p:cNvPr id="5" name="作业">
            <a:hlinkClick r:id="" action="ppaction://media"/>
            <a:extLst>
              <a:ext uri="{FF2B5EF4-FFF2-40B4-BE49-F238E27FC236}">
                <a16:creationId xmlns:a16="http://schemas.microsoft.com/office/drawing/2014/main" id="{9B0B28A7-C741-468D-8D11-1386AFBFE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16151" y="654863"/>
            <a:ext cx="5111697" cy="383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7765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30212" y="358775"/>
            <a:ext cx="57438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待改进：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kumimoji="0" lang="en-US" altLang="zh-CN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、尾巴和身体、头没有运动</a:t>
            </a:r>
            <a:endParaRPr kumimoji="0" lang="en-US" altLang="zh-CN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、步态有点不协调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44701"/>
      </p:ext>
    </p:extLst>
  </p:cSld>
  <p:clrMapOvr>
    <a:masterClrMapping/>
  </p:clrMapOvr>
  <p:transition spd="slow" advClick="0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30212" y="358775"/>
            <a:ext cx="574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文件说明</a:t>
            </a:r>
            <a:endParaRPr kumimoji="0" lang="zh-CN" altLang="en-US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AC4FA9-3179-4769-B4C5-F7957E2D0927}"/>
              </a:ext>
            </a:extLst>
          </p:cNvPr>
          <p:cNvSpPr txBox="1"/>
          <p:nvPr/>
        </p:nvSpPr>
        <p:spPr>
          <a:xfrm>
            <a:off x="642938" y="1231795"/>
            <a:ext cx="51026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Mydog.mb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是我自己画的狗，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dog.obj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是我导出的狗的模型，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.mb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是下载的狗模型还有我添加的骨骼以及动画。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avi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是导出的小狗动画。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284159"/>
      </p:ext>
    </p:extLst>
  </p:cSld>
  <p:clrMapOvr>
    <a:masterClrMapping/>
  </p:clrMapOvr>
  <p:transition spd="slow"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14338" name="文本框 38"/>
            <p:cNvSpPr txBox="1"/>
            <p:nvPr/>
          </p:nvSpPr>
          <p:spPr>
            <a:xfrm>
              <a:off x="219753" y="2417307"/>
              <a:ext cx="2741158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文本框 11"/>
            <p:cNvSpPr txBox="1"/>
            <p:nvPr/>
          </p:nvSpPr>
          <p:spPr>
            <a:xfrm>
              <a:off x="1979712" y="1976522"/>
              <a:ext cx="100540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71" name="文本框 18"/>
          <p:cNvSpPr txBox="1"/>
          <p:nvPr/>
        </p:nvSpPr>
        <p:spPr>
          <a:xfrm>
            <a:off x="4052929" y="1890713"/>
            <a:ext cx="1107996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模型制作</a:t>
            </a:r>
            <a:endParaRPr lang="en-US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578225" y="1817688"/>
            <a:ext cx="466725" cy="523875"/>
            <a:chOff x="3516783" y="2047768"/>
            <a:chExt cx="466304" cy="523220"/>
          </a:xfrm>
        </p:grpSpPr>
        <p:sp>
          <p:nvSpPr>
            <p:cNvPr id="14342" name="文本框 16"/>
            <p:cNvSpPr txBox="1"/>
            <p:nvPr/>
          </p:nvSpPr>
          <p:spPr>
            <a:xfrm>
              <a:off x="3516783" y="2047768"/>
              <a:ext cx="394659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7247" y="2226931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/>
          <p:nvPr/>
        </p:nvSpPr>
        <p:spPr>
          <a:xfrm>
            <a:off x="4052929" y="2470150"/>
            <a:ext cx="1107996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动画制作</a:t>
            </a:r>
            <a:endParaRPr lang="en-US" altLang="zh-CN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578225" y="2397125"/>
            <a:ext cx="466725" cy="523875"/>
            <a:chOff x="3516783" y="2627150"/>
            <a:chExt cx="466304" cy="523220"/>
          </a:xfrm>
        </p:grpSpPr>
        <p:sp>
          <p:nvSpPr>
            <p:cNvPr id="14350" name="文本框 23"/>
            <p:cNvSpPr txBox="1"/>
            <p:nvPr/>
          </p:nvSpPr>
          <p:spPr>
            <a:xfrm>
              <a:off x="3516783" y="2627150"/>
              <a:ext cx="394659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7247" y="2806314"/>
              <a:ext cx="245840" cy="247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238125" y="297180"/>
            <a:ext cx="422275" cy="47434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4" name="组合 33"/>
          <p:cNvGrpSpPr/>
          <p:nvPr/>
        </p:nvGrpSpPr>
        <p:grpSpPr>
          <a:xfrm>
            <a:off x="3235325" y="1957388"/>
            <a:ext cx="1128713" cy="1128712"/>
            <a:chOff x="2558424" y="1401428"/>
            <a:chExt cx="1318727" cy="1318727"/>
          </a:xfrm>
        </p:grpSpPr>
        <p:sp>
          <p:nvSpPr>
            <p:cNvPr id="35" name="椭圆 34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11"/>
            <p:cNvSpPr/>
            <p:nvPr/>
          </p:nvSpPr>
          <p:spPr bwMode="auto">
            <a:xfrm>
              <a:off x="2675274" y="1815037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48175" y="2032000"/>
            <a:ext cx="2787015" cy="1038459"/>
            <a:chOff x="4447677" y="2019402"/>
            <a:chExt cx="1461654" cy="1038429"/>
          </a:xfrm>
        </p:grpSpPr>
        <p:sp>
          <p:nvSpPr>
            <p:cNvPr id="16393" name="文本框 37"/>
            <p:cNvSpPr txBox="1"/>
            <p:nvPr/>
          </p:nvSpPr>
          <p:spPr>
            <a:xfrm>
              <a:off x="4447677" y="2226858"/>
              <a:ext cx="1461654" cy="83097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bg1"/>
                  </a:solidFill>
                  <a:latin typeface="方正正黑简体" panose="02000000000000000000" pitchFamily="2" charset="-122"/>
                  <a:ea typeface="微软雅黑" panose="020B0503020204020204" pitchFamily="34" charset="-122"/>
                </a:rPr>
                <a:t>模型制作</a:t>
              </a:r>
              <a:endParaRPr lang="en-US" altLang="en-US" sz="4800" dirty="0">
                <a:solidFill>
                  <a:schemeClr val="bg1"/>
                </a:solidFill>
                <a:latin typeface="方正正黑简体" panose="02000000000000000000" pitchFamily="2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4" name="文本框 38"/>
            <p:cNvSpPr txBox="1"/>
            <p:nvPr/>
          </p:nvSpPr>
          <p:spPr>
            <a:xfrm>
              <a:off x="4535462" y="2019402"/>
              <a:ext cx="1286840" cy="3066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6330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画三个球体</a:t>
            </a:r>
            <a:endParaRPr kumimoji="0" lang="en-US" altLang="en-US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64976F-7CF7-450E-B702-CAB3EDE13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1324628"/>
            <a:ext cx="4762500" cy="31813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77043" y="358775"/>
            <a:ext cx="4956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编辑网格</a:t>
            </a:r>
            <a:r>
              <a:rPr kumimoji="0" lang="en-US" altLang="zh-CN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桥接球体间相对的面</a:t>
            </a:r>
            <a:r>
              <a:rPr kumimoji="0" lang="en-US" altLang="zh-CN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800" kern="1200" cap="none" spc="0" normalizeH="0" baseline="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调整顶点</a:t>
            </a:r>
            <a:endParaRPr kumimoji="0" lang="en-US" altLang="en-US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4133722" y="1801384"/>
            <a:ext cx="1069214" cy="10606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4C5B21-3C39-4AB2-8790-2E34033F3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337593"/>
            <a:ext cx="4269718" cy="27115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4DD529-98BE-4A91-B2D2-AE869FE63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852" y="1320344"/>
            <a:ext cx="3577424" cy="2728804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411163" y="358775"/>
            <a:ext cx="1760538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l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删除另一边</a:t>
            </a:r>
            <a:endParaRPr kumimoji="0" lang="en-US" altLang="zh-CN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9EDFBE-47DF-40A9-8B91-FEE64E255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351" y="924786"/>
            <a:ext cx="6923297" cy="395617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11163" y="336104"/>
            <a:ext cx="7795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画脚：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立方体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调整边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多切割工具加边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复制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桥接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多切割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调整顶点和边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特殊复制（镜像）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62FA42-1C3B-40E9-919D-F9B8915CF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63" y="1014603"/>
            <a:ext cx="3362875" cy="20459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C166AC-751A-474F-87F7-C33B17409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038" y="968756"/>
            <a:ext cx="2671447" cy="22699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883DD2-6905-4163-B227-0EC9119B6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485" y="1086556"/>
            <a:ext cx="2609381" cy="19020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387751C-54DB-4A2E-8520-550110B84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83" y="3131896"/>
            <a:ext cx="2310009" cy="16755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4" name="图片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411162" y="371475"/>
            <a:ext cx="5445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画尾巴：中间点往外拉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多切割工具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endParaRPr kumimoji="0" lang="en-US" altLang="zh-CN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D314EE-9E31-446F-82CB-5947DA30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10" y="1308704"/>
            <a:ext cx="2009775" cy="1619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2A311E-3B7E-4A32-8B22-AC38E4A9E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174" y="1308704"/>
            <a:ext cx="2814007" cy="20588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5DF438-D755-49C6-9E9E-130633180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987" y="1375379"/>
            <a:ext cx="2678449" cy="1908464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4" name="图片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411162" y="371475"/>
            <a:ext cx="6993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画耳朵：挤出面</a:t>
            </a:r>
            <a:r>
              <a:rPr lang="en-US" altLang="zh-CN" sz="18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lang="zh-CN" altLang="en-US" sz="18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合并到中心</a:t>
            </a:r>
            <a:r>
              <a:rPr lang="en-US" altLang="zh-CN" sz="1800" noProof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</a:p>
          <a:p>
            <a:pPr marR="0" defTabSz="6858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800" kern="1200" cap="none" spc="0" normalizeH="0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画嘴：挤出面</a:t>
            </a:r>
            <a:r>
              <a:rPr kumimoji="0" lang="en-US" altLang="zh-CN" sz="1800" kern="1200" cap="none" spc="0" normalizeH="0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-</a:t>
            </a: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调整顶点</a:t>
            </a:r>
            <a:endParaRPr kumimoji="0" lang="en-US" altLang="zh-CN" sz="1800" kern="1200" cap="none" spc="0" normalizeH="0" baseline="0" noProof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2" y="51218"/>
            <a:ext cx="1617521" cy="3075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DDBFB8-BFB6-4069-A2DF-784DBE4E7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686" y="1372230"/>
            <a:ext cx="2667000" cy="224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B63D36-817C-428C-8057-00BDB2F6E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391" y="1372230"/>
            <a:ext cx="3316272" cy="2247901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theme/theme1.xml><?xml version="1.0" encoding="utf-8"?>
<a:theme xmlns:a="http://schemas.openxmlformats.org/drawingml/2006/main" name="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方正正黑简体"/>
        <a:ea typeface="方正正黑简体"/>
        <a:cs typeface=""/>
      </a:majorFont>
      <a:minorFont>
        <a:latin typeface="方正正黑简体"/>
        <a:ea typeface="方正正黑简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618</Words>
  <Application>Microsoft Office PowerPoint</Application>
  <PresentationFormat>全屏显示(16:9)</PresentationFormat>
  <Paragraphs>77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方正正黑简体</vt:lpstr>
      <vt:lpstr>Calibri</vt:lpstr>
      <vt:lpstr>微软雅黑</vt:lpstr>
      <vt:lpstr>Arial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/>
  <dc:description>1</dc:description>
  <cp:lastModifiedBy>杨 新航</cp:lastModifiedBy>
  <cp:revision>275</cp:revision>
  <dcterms:created xsi:type="dcterms:W3CDTF">2019-11-27T15:25:23Z</dcterms:created>
  <dcterms:modified xsi:type="dcterms:W3CDTF">2020-04-27T10:09:47Z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